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17" d="100"/>
          <a:sy n="117" d="100"/>
        </p:scale>
        <p:origin x="-1352" y="-96"/>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7" Type="http://schemas.openxmlformats.org/officeDocument/2006/relationships/hyperlink" Target="http://www.civilwaronthewesternborder.org/content/battle-lexington" TargetMode="External"/><Relationship Id="rId8" Type="http://schemas.openxmlformats.org/officeDocument/2006/relationships/hyperlink" Target="http://www.historynet.com/battle-of-richmond"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normAutofit lnSpcReduction="10000"/>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r>
              <a:rPr lang="en-US" dirty="0" smtClean="0"/>
              <a:t>Odds: 1-1 odds in favor of the union</a:t>
            </a:r>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p>
          <a:p>
            <a:pPr lvl="1"/>
            <a:r>
              <a:rPr lang="en-US" dirty="0" smtClean="0"/>
              <a:t>Odds: 2-1 odds in favor of the union</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fontScale="92500"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p>
          <a:p>
            <a:pPr lvl="1"/>
            <a:r>
              <a:rPr lang="en-US" dirty="0" smtClean="0"/>
              <a:t>Odds: 1-1.5 Odds in favor of the union</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fontScale="92500"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p>
          <a:p>
            <a:pPr lvl="1"/>
            <a:r>
              <a:rPr lang="en-US" dirty="0" smtClean="0"/>
              <a:t>Odds: 1-1.5 odds in favor of the Union</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dirty="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p>
          <a:p>
            <a:pPr lvl="1">
              <a:lnSpc>
                <a:spcPct val="120000"/>
              </a:lnSpc>
            </a:pPr>
            <a:r>
              <a:rPr lang="en-US" dirty="0" smtClean="0"/>
              <a:t>Odds: 2-1 odds in favor of the union</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fontScale="92500"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smtClean="0"/>
              <a:t>Confederates: 2,312</a:t>
            </a:r>
          </a:p>
          <a:p>
            <a:pPr lvl="1"/>
            <a:r>
              <a:rPr lang="en-US" dirty="0" smtClean="0"/>
              <a:t>Union: </a:t>
            </a:r>
            <a:r>
              <a:rPr lang="en-US" dirty="0"/>
              <a:t>	</a:t>
            </a:r>
            <a:r>
              <a:rPr lang="en-US" dirty="0" smtClean="0"/>
              <a:t>1,657</a:t>
            </a:r>
          </a:p>
          <a:p>
            <a:pPr lvl="1"/>
            <a:r>
              <a:rPr lang="en-US" dirty="0" smtClean="0"/>
              <a:t>Odds: 1-1 odds</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lnSpcReduction="200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r>
              <a:rPr lang="en-US" dirty="0" smtClean="0"/>
              <a:t>Odds: 4-1 odds in favor of the Rebels</a:t>
            </a:r>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normAutofit fontScale="92500" lnSpcReduction="20000"/>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a:t>
            </a:r>
            <a:r>
              <a:rPr lang="en-US" dirty="0" smtClean="0"/>
              <a:t>3,061</a:t>
            </a:r>
          </a:p>
          <a:p>
            <a:r>
              <a:rPr lang="en-US" dirty="0" smtClean="0"/>
              <a:t>Odds: 2-1 odds</a:t>
            </a:r>
            <a:endParaRPr lang="en-US" dirty="0"/>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smtClean="0"/>
              <a:t>Richmond*</a:t>
            </a:r>
            <a:endParaRPr lang="en-US" dirty="0"/>
          </a:p>
          <a:p>
            <a:r>
              <a:rPr lang="en-US" dirty="0"/>
              <a:t>Lincoln A</a:t>
            </a:r>
            <a:r>
              <a:rPr lang="en-US" dirty="0" smtClean="0"/>
              <a:t>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and caused the 58,000 confederates 4,250 casualties.</a:t>
            </a:r>
          </a:p>
          <a:p>
            <a:r>
              <a:rPr lang="en-US" dirty="0"/>
              <a:t>Union Soldiers only lost 3,500 of the 76,133 soldiers involved</a:t>
            </a:r>
          </a:p>
          <a:p>
            <a:r>
              <a:rPr lang="en-US" dirty="0"/>
              <a:t>Important victory for Union</a:t>
            </a:r>
          </a:p>
          <a:p>
            <a:r>
              <a:rPr lang="en-US" dirty="0"/>
              <a:t>Huge loss for the Confederacy</a:t>
            </a:r>
          </a:p>
          <a:p>
            <a:endParaRPr lang="en-US" dirty="0"/>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dirty="0" smtClean="0"/>
              <a:t>: 750</a:t>
            </a:r>
            <a:endParaRPr lang="en-US" dirty="0"/>
          </a:p>
          <a:p>
            <a:pPr lvl="1"/>
            <a:r>
              <a:rPr lang="en-US" dirty="0"/>
              <a:t>Union</a:t>
            </a:r>
            <a:r>
              <a:rPr lang="en-US" dirty="0" smtClean="0"/>
              <a:t>: 4900</a:t>
            </a:r>
          </a:p>
          <a:p>
            <a:pPr lvl="1"/>
            <a:r>
              <a:rPr lang="en-US" dirty="0" smtClean="0"/>
              <a:t>Odds: Many contributing factors</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92500" lnSpcReduction="10000"/>
          </a:bodyPr>
          <a:lstStyle/>
          <a:p>
            <a:pPr>
              <a:lnSpc>
                <a:spcPct val="90000"/>
              </a:lnSpc>
            </a:pPr>
            <a:r>
              <a:rPr lang="en-US" sz="1800" dirty="0" smtClean="0">
                <a:hlinkClick r:id="rId2"/>
              </a:rPr>
              <a:t>www.nps.gov/gett/learn/historyculture/civil-war-timeline.htm</a:t>
            </a:r>
            <a:endParaRPr lang="en-US" sz="1800" dirty="0" smtClean="0"/>
          </a:p>
          <a:p>
            <a:pPr>
              <a:lnSpc>
                <a:spcPct val="90000"/>
              </a:lnSpc>
            </a:pPr>
            <a:r>
              <a:rPr lang="en-US" sz="1800" dirty="0" smtClean="0">
                <a:hlinkClick r:id="rId3"/>
              </a:rPr>
              <a:t>www.americancivilwar.com</a:t>
            </a:r>
            <a:endParaRPr lang="en-US" sz="1800" dirty="0" smtClean="0"/>
          </a:p>
          <a:p>
            <a:pPr>
              <a:lnSpc>
                <a:spcPct val="90000"/>
              </a:lnSpc>
            </a:pPr>
            <a:r>
              <a:rPr lang="en-US" sz="1800" dirty="0" smtClean="0">
                <a:hlinkClick r:id="rId4"/>
              </a:rPr>
              <a:t>www.nps.gov/abpp/battles/mo004.htm</a:t>
            </a:r>
            <a:endParaRPr lang="en-US" sz="1800" dirty="0" smtClean="0"/>
          </a:p>
          <a:p>
            <a:pPr>
              <a:lnSpc>
                <a:spcPct val="90000"/>
              </a:lnSpc>
            </a:pPr>
            <a:r>
              <a:rPr lang="en-US" sz="1800" dirty="0" smtClean="0">
                <a:hlinkClick r:id="rId5"/>
              </a:rPr>
              <a:t>www.civilwar.org/battlefields/wilson-s-creek.html</a:t>
            </a:r>
            <a:endParaRPr lang="en-US" sz="1800" dirty="0" smtClean="0"/>
          </a:p>
          <a:p>
            <a:pPr>
              <a:lnSpc>
                <a:spcPct val="90000"/>
              </a:lnSpc>
            </a:pPr>
            <a:r>
              <a:rPr lang="en-US" sz="1800" dirty="0" smtClean="0">
                <a:hlinkClick r:id="rId6"/>
              </a:rPr>
              <a:t>www.civilwaronthewesternborder.org/content/battle-Lexington</a:t>
            </a:r>
            <a:endParaRPr lang="en-US" sz="1800" dirty="0" smtClean="0"/>
          </a:p>
          <a:p>
            <a:pPr>
              <a:lnSpc>
                <a:spcPct val="90000"/>
              </a:lnSpc>
            </a:pPr>
            <a:r>
              <a:rPr lang="en-US" sz="1800" dirty="0">
                <a:hlinkClick r:id="rId7"/>
              </a:rPr>
              <a:t>www.civilwar.org/battlefields</a:t>
            </a:r>
            <a:r>
              <a:rPr lang="en-US" sz="1800" dirty="0" smtClean="0">
                <a:hlinkClick r:id="rId7"/>
              </a:rPr>
              <a:t>/fort-donelson.html</a:t>
            </a:r>
            <a:endParaRPr lang="en-US" sz="1800" dirty="0" smtClean="0"/>
          </a:p>
          <a:p>
            <a:pPr>
              <a:lnSpc>
                <a:spcPct val="90000"/>
              </a:lnSpc>
            </a:pPr>
            <a:r>
              <a:rPr lang="en-US" sz="1800" dirty="0">
                <a:hlinkClick r:id="rId8"/>
              </a:rPr>
              <a:t>www.civilwar.org/</a:t>
            </a:r>
            <a:r>
              <a:rPr lang="en-US" sz="1800" dirty="0" smtClean="0">
                <a:hlinkClick r:id="rId8"/>
              </a:rPr>
              <a:t>battlefields/shiloh.html</a:t>
            </a:r>
            <a:endParaRPr lang="en-US" sz="1800" dirty="0" smtClean="0"/>
          </a:p>
          <a:p>
            <a:pPr>
              <a:lnSpc>
                <a:spcPct val="90000"/>
              </a:lnSpc>
            </a:pPr>
            <a:r>
              <a:rPr lang="en-US" sz="1800" dirty="0">
                <a:hlinkClick r:id="rId9"/>
              </a:rPr>
              <a:t>www.dailykos.com</a:t>
            </a:r>
            <a:endParaRPr lang="en-US" sz="1800" dirty="0"/>
          </a:p>
          <a:p>
            <a:pPr>
              <a:lnSpc>
                <a:spcPct val="90000"/>
              </a:lnSpc>
            </a:pPr>
            <a:r>
              <a:rPr lang="en-US" sz="1800" dirty="0">
                <a:hlinkClick r:id="rId10"/>
              </a:rPr>
              <a:t>www.thomaslegion.net</a:t>
            </a:r>
            <a:endParaRPr lang="en-US" sz="1800" dirty="0"/>
          </a:p>
          <a:p>
            <a:pPr>
              <a:lnSpc>
                <a:spcPct val="90000"/>
              </a:lnSpc>
            </a:pPr>
            <a:r>
              <a:rPr lang="en-US" sz="1800" dirty="0">
                <a:hlinkClick r:id="rId11"/>
              </a:rPr>
              <a:t>http://www.civilwar.org/battlefields/fredericksburg.html</a:t>
            </a:r>
            <a:endParaRPr lang="en-US" sz="1800" dirty="0"/>
          </a:p>
          <a:p>
            <a:pPr>
              <a:lnSpc>
                <a:spcPct val="90000"/>
              </a:lnSpc>
            </a:pPr>
            <a:r>
              <a:rPr lang="en-US" sz="1800" dirty="0">
                <a:hlinkClick r:id="rId12"/>
              </a:rPr>
              <a:t>http://www.civilwar.org/antietam.html</a:t>
            </a:r>
            <a:endParaRPr lang="en-US" sz="18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92500"/>
          </a:bodyPr>
          <a:lstStyle/>
          <a:p>
            <a:pPr>
              <a:lnSpc>
                <a:spcPct val="110000"/>
              </a:lnSpc>
            </a:pPr>
            <a:r>
              <a:rPr lang="en-US" sz="1600" dirty="0" smtClean="0">
                <a:hlinkClick r:id="rId2"/>
              </a:rPr>
              <a:t>www.en.wikipedia.org</a:t>
            </a:r>
            <a:endParaRPr lang="en-US" sz="1600" dirty="0" smtClean="0"/>
          </a:p>
          <a:p>
            <a:pPr>
              <a:lnSpc>
                <a:spcPct val="110000"/>
              </a:lnSpc>
            </a:pPr>
            <a:r>
              <a:rPr lang="en-US" sz="1600" dirty="0">
                <a:hlinkClick r:id="rId3"/>
              </a:rPr>
              <a:t>http://www.archives.gov/exhibits/featured_documents/emancipation_proclamation</a:t>
            </a:r>
            <a:r>
              <a:rPr lang="en-US" sz="1600" dirty="0" smtClean="0">
                <a:hlinkClick r:id="rId3"/>
              </a:rPr>
              <a:t>/</a:t>
            </a:r>
            <a:endParaRPr lang="en-US" sz="1600" dirty="0" smtClean="0"/>
          </a:p>
          <a:p>
            <a:pPr>
              <a:lnSpc>
                <a:spcPct val="110000"/>
              </a:lnSpc>
            </a:pPr>
            <a:r>
              <a:rPr lang="en-US" sz="1600" dirty="0">
                <a:hlinkClick r:id="rId4"/>
              </a:rPr>
              <a:t>www.wach.com</a:t>
            </a:r>
            <a:endParaRPr lang="en-US" sz="1600" dirty="0"/>
          </a:p>
          <a:p>
            <a:pPr>
              <a:lnSpc>
                <a:spcPct val="110000"/>
              </a:lnSpc>
            </a:pPr>
            <a:r>
              <a:rPr lang="en-US" sz="1600" dirty="0">
                <a:hlinkClick r:id="rId5"/>
              </a:rPr>
              <a:t>http://www.historyrocket.com/American-History/civil-war/Why-Did-The-North-Win-The-Civil-</a:t>
            </a:r>
            <a:r>
              <a:rPr lang="en-US" sz="1600" dirty="0" smtClean="0">
                <a:hlinkClick r:id="rId5"/>
              </a:rPr>
              <a:t>War.html</a:t>
            </a:r>
            <a:endParaRPr lang="en-US" sz="1600" dirty="0"/>
          </a:p>
          <a:p>
            <a:pPr>
              <a:lnSpc>
                <a:spcPct val="110000"/>
              </a:lnSpc>
            </a:pPr>
            <a:r>
              <a:rPr lang="en-US" sz="1600" dirty="0">
                <a:hlinkClick r:id="rId6"/>
              </a:rPr>
              <a:t>http://commons.wikimedia.org/wiki/File:Second_Bull_Run_Aug29_1700.</a:t>
            </a:r>
            <a:r>
              <a:rPr lang="en-US" sz="1600" dirty="0" smtClean="0">
                <a:hlinkClick r:id="rId6"/>
              </a:rPr>
              <a:t>png</a:t>
            </a:r>
            <a:endParaRPr lang="en-US" sz="1600" dirty="0"/>
          </a:p>
          <a:p>
            <a:pPr>
              <a:lnSpc>
                <a:spcPct val="110000"/>
              </a:lnSpc>
            </a:pPr>
            <a:r>
              <a:rPr lang="en-US" sz="1600" dirty="0">
                <a:hlinkClick r:id="rId7"/>
              </a:rPr>
              <a:t>http://en.wikipedia.org/wiki/First_Battle_of_Bull_Run#/media</a:t>
            </a:r>
            <a:r>
              <a:rPr lang="en-US" sz="1600" dirty="0" smtClean="0">
                <a:hlinkClick r:id="rId7"/>
              </a:rPr>
              <a:t>/</a:t>
            </a:r>
            <a:endParaRPr lang="en-US" sz="1600" dirty="0"/>
          </a:p>
          <a:p>
            <a:pPr>
              <a:lnSpc>
                <a:spcPct val="110000"/>
              </a:lnSpc>
            </a:pPr>
            <a:r>
              <a:rPr lang="en-US" sz="1600" dirty="0">
                <a:hlinkClick r:id="rId8"/>
              </a:rPr>
              <a:t>http://thomaslegion.net/</a:t>
            </a:r>
            <a:r>
              <a:rPr lang="en-US" sz="1600" dirty="0" smtClean="0">
                <a:hlinkClick r:id="rId8"/>
              </a:rPr>
              <a:t>battleofchancellorsvillebattlefieldpositions.html</a:t>
            </a:r>
            <a:endParaRPr lang="en-US" sz="1600" dirty="0"/>
          </a:p>
          <a:p>
            <a:pPr>
              <a:lnSpc>
                <a:spcPct val="110000"/>
              </a:lnSpc>
            </a:pPr>
            <a:r>
              <a:rPr lang="en-US" sz="1600" dirty="0">
                <a:hlinkClick r:id="rId9"/>
              </a:rPr>
              <a:t>http://www.custermen.com/DixieBoys/</a:t>
            </a:r>
            <a:r>
              <a:rPr lang="en-US" sz="1600" dirty="0" smtClean="0">
                <a:hlinkClick r:id="rId9"/>
              </a:rPr>
              <a:t>FtPillow.htm</a:t>
            </a:r>
            <a:endParaRPr lang="en-US" sz="1600" dirty="0"/>
          </a:p>
          <a:p>
            <a:pPr>
              <a:lnSpc>
                <a:spcPct val="110000"/>
              </a:lnSpc>
            </a:pPr>
            <a:r>
              <a:rPr lang="en-US" sz="1600" dirty="0">
                <a:hlinkClick r:id="rId10"/>
              </a:rPr>
              <a:t>http://www.bonps.org/wpr/wp-content/uploads/2011/03/Kay-pix-Mar11-054-</a:t>
            </a:r>
            <a:r>
              <a:rPr lang="en-US" sz="1600" dirty="0" smtClean="0">
                <a:hlinkClick r:id="rId10"/>
              </a:rPr>
              <a:t>copy.jpg</a:t>
            </a:r>
            <a:endParaRPr lang="en-US" sz="1600" dirty="0"/>
          </a:p>
          <a:p>
            <a:pPr>
              <a:lnSpc>
                <a:spcPct val="110000"/>
              </a:lnSpc>
            </a:pPr>
            <a:r>
              <a:rPr lang="en-US" sz="1600" dirty="0" smtClean="0">
                <a:hlinkClick r:id="rId11"/>
              </a:rPr>
              <a:t>http:</a:t>
            </a:r>
            <a:r>
              <a:rPr lang="en-US" sz="1600" dirty="0">
                <a:hlinkClick r:id="rId11"/>
              </a:rPr>
              <a:t>//commons.wikimedia.org/wiki/File:Petersburg_July30.</a:t>
            </a:r>
            <a:r>
              <a:rPr lang="en-US" sz="1600" dirty="0" smtClean="0">
                <a:hlinkClick r:id="rId11"/>
              </a:rPr>
              <a:t>png</a:t>
            </a:r>
            <a:endParaRPr lang="en-US" sz="16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800" dirty="0">
                <a:hlinkClick r:id="rId2"/>
              </a:rPr>
              <a:t>http://www.civilwar.org/battlefields/nashville.html?tab=</a:t>
            </a:r>
            <a:r>
              <a:rPr lang="en-US" sz="1800" dirty="0" smtClean="0">
                <a:hlinkClick r:id="rId2"/>
              </a:rPr>
              <a:t>facts</a:t>
            </a:r>
            <a:endParaRPr lang="en-US" sz="1800" dirty="0"/>
          </a:p>
          <a:p>
            <a:r>
              <a:rPr lang="en-US" sz="1800" dirty="0">
                <a:hlinkClick r:id="rId3"/>
              </a:rPr>
              <a:t>http://www.civilwar.org/battlefields/bullrun.html?tab=</a:t>
            </a:r>
            <a:r>
              <a:rPr lang="en-US" sz="1800" dirty="0" smtClean="0">
                <a:hlinkClick r:id="rId3"/>
              </a:rPr>
              <a:t>facts</a:t>
            </a:r>
            <a:endParaRPr lang="en-US" sz="1800" dirty="0"/>
          </a:p>
          <a:p>
            <a:r>
              <a:rPr lang="en-US" sz="1800" dirty="0">
                <a:hlinkClick r:id="rId4"/>
              </a:rPr>
              <a:t>http://www.civilwar.org/battlefields/petersburg-</a:t>
            </a:r>
            <a:r>
              <a:rPr lang="en-US" sz="1800" dirty="0" smtClean="0">
                <a:hlinkClick r:id="rId4"/>
              </a:rPr>
              <a:t>breakthrough.html</a:t>
            </a:r>
            <a:endParaRPr lang="en-US" sz="1800" dirty="0"/>
          </a:p>
          <a:p>
            <a:r>
              <a:rPr lang="en-US" sz="1800" dirty="0">
                <a:hlinkClick r:id="rId5"/>
              </a:rPr>
              <a:t>http://www.civilwar.org/battlefields/second-</a:t>
            </a:r>
            <a:r>
              <a:rPr lang="en-US" sz="1800" dirty="0" smtClean="0">
                <a:hlinkClick r:id="rId5"/>
              </a:rPr>
              <a:t>manassas.html</a:t>
            </a:r>
            <a:endParaRPr lang="en-US" sz="1800" dirty="0"/>
          </a:p>
          <a:p>
            <a:r>
              <a:rPr lang="en-US" sz="1800" dirty="0">
                <a:hlinkClick r:id="rId6"/>
              </a:rPr>
              <a:t>http://www.civilwar.org/battlefields/</a:t>
            </a:r>
            <a:r>
              <a:rPr lang="en-US" sz="1800" dirty="0" smtClean="0">
                <a:hlinkClick r:id="rId6"/>
              </a:rPr>
              <a:t>chancellorsville.html</a:t>
            </a:r>
            <a:endParaRPr lang="en-US" sz="1800" dirty="0" smtClean="0"/>
          </a:p>
          <a:p>
            <a:r>
              <a:rPr lang="en-US" sz="1800" dirty="0">
                <a:hlinkClick r:id="rId7"/>
              </a:rPr>
              <a:t>http://www.civilwaronthewesternborder.org/content/battle-</a:t>
            </a:r>
            <a:r>
              <a:rPr lang="en-US" sz="1800" dirty="0" smtClean="0">
                <a:hlinkClick r:id="rId7"/>
              </a:rPr>
              <a:t>lexington</a:t>
            </a:r>
            <a:endParaRPr lang="en-US" sz="1800" dirty="0" smtClean="0"/>
          </a:p>
          <a:p>
            <a:r>
              <a:rPr lang="en-US" sz="1800" dirty="0">
                <a:hlinkClick r:id="rId8"/>
              </a:rPr>
              <a:t>http://www.historynet.com/battle-of-</a:t>
            </a:r>
            <a:r>
              <a:rPr lang="en-US" sz="1800" dirty="0" smtClean="0">
                <a:hlinkClick r:id="rId8"/>
              </a:rPr>
              <a:t>richmond</a:t>
            </a:r>
            <a:endParaRPr lang="en-US" sz="1800" dirty="0" smtClean="0"/>
          </a:p>
          <a:p>
            <a:endParaRPr lang="en-US" sz="1600" dirty="0" smtClean="0"/>
          </a:p>
          <a:p>
            <a:endParaRPr lang="en-US" sz="1600" dirty="0" smtClean="0"/>
          </a:p>
          <a:p>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a:t>
            </a:r>
          </a:p>
          <a:p>
            <a:r>
              <a:rPr lang="en-US" dirty="0" smtClean="0"/>
              <a:t>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smtClean="0"/>
              <a:t> Casualties</a:t>
            </a:r>
            <a:endParaRPr lang="en-US" dirty="0" smtClean="0"/>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 1-1.5 odds in favor of Union Forces.</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736</TotalTime>
  <Words>1363</Words>
  <Application>Microsoft Macintosh PowerPoint</Application>
  <PresentationFormat>On-screen Show (4:3)</PresentationFormat>
  <Paragraphs>273</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64</cp:revision>
  <dcterms:created xsi:type="dcterms:W3CDTF">2015-04-19T21:12:55Z</dcterms:created>
  <dcterms:modified xsi:type="dcterms:W3CDTF">2015-05-01T03:34:48Z</dcterms:modified>
</cp:coreProperties>
</file>